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9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afb6413a235566e9" providerId="LiveId" clId="{64BFFC90-1118-4C2C-9DFD-1E6B0775932E}"/>
    <pc:docChg chg="modSld">
      <pc:chgData name="" userId="afb6413a235566e9" providerId="LiveId" clId="{64BFFC90-1118-4C2C-9DFD-1E6B0775932E}" dt="2024-07-20T08:40:21.247" v="0" actId="1076"/>
      <pc:docMkLst>
        <pc:docMk/>
      </pc:docMkLst>
      <pc:sldChg chg="modSp">
        <pc:chgData name="" userId="afb6413a235566e9" providerId="LiveId" clId="{64BFFC90-1118-4C2C-9DFD-1E6B0775932E}" dt="2024-07-20T08:40:21.247" v="0" actId="1076"/>
        <pc:sldMkLst>
          <pc:docMk/>
          <pc:sldMk cId="2181578044" sldId="268"/>
        </pc:sldMkLst>
        <pc:picChg chg="mod">
          <ac:chgData name="" userId="afb6413a235566e9" providerId="LiveId" clId="{64BFFC90-1118-4C2C-9DFD-1E6B0775932E}" dt="2024-07-20T08:40:21.247" v="0" actId="1076"/>
          <ac:picMkLst>
            <pc:docMk/>
            <pc:sldMk cId="2181578044" sldId="268"/>
            <ac:picMk id="4" creationId="{C4EEA023-8E77-4267-9AA4-4E04D6D860E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E0307-B85C-446A-8EF0-0407D435D787}" type="datetimeFigureOut">
              <a:rPr lang="en-US" dirty="0"/>
              <a:t>7/20/2024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862E7-95FA-4FC4-9EC5-DDBFA8DC7417}" type="datetimeFigureOut">
              <a:rPr lang="en-US" dirty="0"/>
              <a:t>7/20/2024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987F2-A784-4F72-BB57-0E9EACDE722E}" type="datetimeFigureOut">
              <a:rPr lang="en-US" dirty="0"/>
              <a:t>7/20/2024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BD51E-4B19-444E-85C0-DBD7EB6263F4}" type="datetimeFigureOut">
              <a:rPr lang="en-US" dirty="0"/>
              <a:t>7/20/2024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7255A-4AD5-4D3E-9A0A-689DA3BA976C}" type="datetimeFigureOut">
              <a:rPr lang="en-US" dirty="0"/>
              <a:t>7/20/2024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0AD15-87AC-45B2-9EE5-8D165AF83CD7}" type="datetimeFigureOut">
              <a:rPr lang="en-US" dirty="0"/>
              <a:t>7/20/2024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40CCD-F0D6-4CC2-A4C8-2D7D0D875F02}" type="datetimeFigureOut">
              <a:rPr lang="en-US" dirty="0"/>
              <a:t>7/20/2024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FE2CC-454D-4466-AC55-B86DA0A87BAE}" type="datetimeFigureOut">
              <a:rPr lang="en-US" dirty="0"/>
              <a:t>7/20/2024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647B1BF-4039-460D-A637-65428CBD720E}" type="datetimeFigureOut">
              <a:rPr lang="en-US" dirty="0"/>
              <a:t>7/20/2024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39ACE-9343-4EBE-B5CA-AEA240A1DC53}" type="datetimeFigureOut">
              <a:rPr lang="en-US" dirty="0"/>
              <a:t>7/20/2024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00F7B-89C5-4DF7-A309-6263220147D4}" type="datetimeFigureOut">
              <a:rPr lang="en-US" dirty="0"/>
              <a:t>7/20/2024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95DE-FD64-4606-AE61-EC1136867CC6}" type="datetimeFigureOut">
              <a:rPr lang="en-US" dirty="0"/>
              <a:t>7/20/2024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B0BBD-30FE-4CF1-900A-0C45149F8AF8}" type="datetimeFigureOut">
              <a:rPr lang="en-US" dirty="0"/>
              <a:t>7/20/2024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5F7F-3E81-4C65-A4D1-CB62D5B9DB91}" type="datetimeFigureOut">
              <a:rPr lang="en-US" dirty="0"/>
              <a:t>7/20/2024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ECC86-1672-4627-AEFE-EC5485C73905}" type="datetimeFigureOut">
              <a:rPr lang="en-US" dirty="0"/>
              <a:t>7/20/2024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B01F-D966-4C62-B900-0BE008A90C98}" type="datetimeFigureOut">
              <a:rPr lang="en-US" dirty="0"/>
              <a:t>7/20/2024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3A0EA-7DC7-4964-BB97-B173EF3B859A}" type="datetimeFigureOut">
              <a:rPr lang="en-US" dirty="0"/>
              <a:t>7/20/2024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F52CC-F3D9-41D4-BCE4-C208E61A3F31}" type="datetimeFigureOut">
              <a:rPr lang="en-US" dirty="0"/>
              <a:t>7/20/2024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86859-FDB3-4319-AD8B-C491AE70F5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Predicting Laptop Price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66640-C6B4-4D01-B4B9-4EA6FE8E9C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>
              <a:spcBef>
                <a:spcPts val="1400"/>
              </a:spcBef>
              <a:spcAft>
                <a:spcPts val="400"/>
              </a:spcAft>
            </a:pPr>
            <a:r>
              <a:rPr lang="en-US" b="1" dirty="0">
                <a:solidFill>
                  <a:srgbClr val="000000"/>
                </a:solidFill>
                <a:latin typeface="Roboto"/>
              </a:rPr>
              <a:t>						          </a:t>
            </a:r>
            <a:r>
              <a:rPr lang="en-US" b="1" dirty="0" err="1">
                <a:solidFill>
                  <a:srgbClr val="000000"/>
                </a:solidFill>
                <a:latin typeface="Roboto"/>
              </a:rPr>
              <a:t>SmartTech</a:t>
            </a:r>
            <a:r>
              <a:rPr lang="en-US" b="1" dirty="0">
                <a:solidFill>
                  <a:srgbClr val="000000"/>
                </a:solidFill>
                <a:latin typeface="Roboto"/>
              </a:rPr>
              <a:t> Co.</a:t>
            </a:r>
            <a:endParaRPr lang="en-US" dirty="0">
              <a:solidFill>
                <a:srgbClr val="002246"/>
              </a:solidFill>
              <a:latin typeface="SofiaPr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35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8E943-86A5-4DCB-9E79-0089B593D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225EBE-44D7-4CBE-AD5C-4B8D5F65B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335" y="2085519"/>
            <a:ext cx="4472327" cy="693135"/>
          </a:xfrm>
        </p:spPr>
        <p:txBody>
          <a:bodyPr/>
          <a:lstStyle/>
          <a:p>
            <a:r>
              <a:rPr lang="en-US" dirty="0">
                <a:highlight>
                  <a:srgbClr val="000080"/>
                </a:highlight>
              </a:rPr>
              <a:t>Linear Regression: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1486A9-9E66-4083-83BC-6F7ACD9D694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b="1" dirty="0"/>
              <a:t>Mean Absolute Error(MAE): </a:t>
            </a:r>
            <a:r>
              <a:rPr lang="en-US" dirty="0"/>
              <a:t>$18,179.84</a:t>
            </a:r>
          </a:p>
          <a:p>
            <a:r>
              <a:rPr lang="en-US" b="1" dirty="0"/>
              <a:t>Root Mean Squared Error (RMSE): </a:t>
            </a:r>
            <a:r>
              <a:rPr lang="en-US" dirty="0"/>
              <a:t>$25,386.51</a:t>
            </a:r>
          </a:p>
          <a:p>
            <a:r>
              <a:rPr lang="en-US" b="1" dirty="0"/>
              <a:t>R² Score : </a:t>
            </a:r>
            <a:r>
              <a:rPr lang="en-US" dirty="0"/>
              <a:t>0.556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A1C54-E7B5-4F89-93ED-4999479E71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20154" y="2109498"/>
            <a:ext cx="4474028" cy="692076"/>
          </a:xfrm>
        </p:spPr>
        <p:txBody>
          <a:bodyPr/>
          <a:lstStyle/>
          <a:p>
            <a:r>
              <a:rPr lang="en-US" dirty="0">
                <a:highlight>
                  <a:srgbClr val="000080"/>
                </a:highlight>
              </a:rPr>
              <a:t>Random Forest :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8DE26-03F7-4D8C-820E-0428F57A6D2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b="1" dirty="0"/>
              <a:t>Mean Absolute Error(MAE): </a:t>
            </a:r>
            <a:r>
              <a:rPr lang="en-US" dirty="0"/>
              <a:t>$11,826.01</a:t>
            </a:r>
          </a:p>
          <a:p>
            <a:r>
              <a:rPr lang="en-US" b="1" dirty="0"/>
              <a:t>Root Mean Squared Error (RMSE): </a:t>
            </a:r>
            <a:r>
              <a:rPr lang="en-US" dirty="0"/>
              <a:t>$19,308.77</a:t>
            </a:r>
          </a:p>
          <a:p>
            <a:r>
              <a:rPr lang="en-US" b="1" dirty="0"/>
              <a:t>R² Score : </a:t>
            </a:r>
            <a:r>
              <a:rPr lang="en-US" dirty="0"/>
              <a:t>0.743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278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4B697-584D-4D7C-9157-116E43AFB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Representation 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821EEF-C447-4B60-A41B-8F5E1CFB6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A67F1-131E-420A-A7BF-7A41855F6030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6126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B78932-C82B-46C8-BC92-9A8085688C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42C97C8D-963C-454A-B568-E79FBA42E44D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t="10351" b="10351"/>
          <a:stretch>
            <a:fillRect/>
          </a:stretch>
        </p:blipFill>
        <p:spPr>
          <a:xfrm>
            <a:off x="3945470" y="1984234"/>
            <a:ext cx="3281274" cy="3502166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7AFDC2-FD4C-4379-95FE-61301086E9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8B4891DD-6E6B-48A2-AB07-15B43D18614A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3"/>
          <a:srcRect t="12296" b="12296"/>
          <a:stretch>
            <a:fillRect/>
          </a:stretch>
        </p:blipFill>
        <p:spPr>
          <a:xfrm>
            <a:off x="7230677" y="1984230"/>
            <a:ext cx="3063505" cy="3502166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60AC6D5-3274-4A09-9030-112DEC17094B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 flipH="1">
            <a:off x="10298116" y="1984230"/>
            <a:ext cx="190459" cy="3951953"/>
          </a:xfrm>
        </p:spPr>
        <p:txBody>
          <a:bodyPr/>
          <a:lstStyle/>
          <a:p>
            <a:r>
              <a:rPr lang="en-US" dirty="0"/>
              <a:t>					R2 score</a:t>
            </a: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287B368D-D32B-4789-A3F1-597DF0D8AA0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t="11540" b="11540"/>
          <a:stretch>
            <a:fillRect/>
          </a:stretch>
        </p:blipFill>
        <p:spPr>
          <a:xfrm>
            <a:off x="93019" y="1983463"/>
            <a:ext cx="3835375" cy="3502166"/>
          </a:xfrm>
          <a:prstGeom prst="roundRect">
            <a:avLst>
              <a:gd name="adj" fmla="val 0"/>
            </a:avLst>
          </a:prstGeom>
        </p:spPr>
      </p:pic>
      <p:sp>
        <p:nvSpPr>
          <p:cNvPr id="21" name="Rectangle 1">
            <a:extLst>
              <a:ext uri="{FF2B5EF4-FFF2-40B4-BE49-F238E27FC236}">
                <a16:creationId xmlns:a16="http://schemas.microsoft.com/office/drawing/2014/main" id="{3BBE0565-7ED9-4EA7-9086-383268B87BE5}"/>
              </a:ext>
            </a:extLst>
          </p:cNvPr>
          <p:cNvSpPr>
            <a:spLocks noGrp="1" noChangeArrowheads="1"/>
          </p:cNvSpPr>
          <p:nvPr>
            <p:ph type="body" sz="half" idx="19"/>
          </p:nvPr>
        </p:nvSpPr>
        <p:spPr bwMode="auto">
          <a:xfrm>
            <a:off x="133471" y="5536315"/>
            <a:ext cx="10161467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Best Model: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Random Forest, as it demonstrates superior performance with lower error metrics and a higher R² score.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Recommendation: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Random Forest model for predicting laptop prices due to its improved accuracy and ability to handle complex data relationships. </a:t>
            </a:r>
          </a:p>
        </p:txBody>
      </p:sp>
    </p:spTree>
    <p:extLst>
      <p:ext uri="{BB962C8B-B14F-4D97-AF65-F5344CB8AC3E}">
        <p14:creationId xmlns:p14="http://schemas.microsoft.com/office/powerpoint/2010/main" val="289423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990B1-DED7-45EE-9939-9F1132DA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 Parameter Tuning 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06BAAB-2BCE-41C9-AF6B-D4C6319FF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949026"/>
            <a:ext cx="2940424" cy="191476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0870F2-0366-4196-84A0-55EFBC288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425" y="1949024"/>
            <a:ext cx="7488975" cy="1914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80CD7E-CE6B-4468-B636-D02A5ED87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35503"/>
            <a:ext cx="10429400" cy="295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46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36.ipynb - Colab - Google Chrome 2024-07-01 19-19-42">
            <a:hlinkClick r:id="" action="ppaction://media"/>
            <a:extLst>
              <a:ext uri="{FF2B5EF4-FFF2-40B4-BE49-F238E27FC236}">
                <a16:creationId xmlns:a16="http://schemas.microsoft.com/office/drawing/2014/main" id="{C4EEA023-8E77-4267-9AA4-4E04D6D860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7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A3910-8095-4D0D-B0B3-B0CAA151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AGENDA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190806-9365-407F-A250-B0ACE8E44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6300" y="2336872"/>
            <a:ext cx="5730688" cy="425218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FD22C6-57F4-4679-B51F-0D47CD7C0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4521128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Introduction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Problem Statement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Solution Approach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Results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Business Impact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Implementation and Next Steps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Q&amp;A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057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CC797-F058-4014-A629-32C90DF9F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6A3123-C750-4B14-8DA1-041186409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8094"/>
            <a:ext cx="10434918" cy="484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62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B3A87-BE58-48B5-A843-5EE214BD0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6DF4D9-6295-4479-8D13-B871A93CB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Project Overview: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Developing a robust machine learning model to predict laptop prices accurately.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Accurate pricing, market positioning, and understanding brand influence on pricing.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Importance: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Helps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SmartTech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Co. remain competitive by pricing their laptops accurately and strategically.</a:t>
            </a: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68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C48A6-2FAA-4D76-B106-27BB856A0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Business Context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9684-BE8A-4562-A300-472BAE5CC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Client's Objectives: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Accurate Pricing: Enhance pricing strategy based on features.</a:t>
            </a:r>
          </a:p>
          <a:p>
            <a:pPr lvl="1"/>
            <a:r>
              <a:rPr lang="en-US" dirty="0"/>
              <a:t>Market Positioning: Understand feature impact on prices.</a:t>
            </a:r>
          </a:p>
          <a:p>
            <a:pPr lvl="1"/>
            <a:r>
              <a:rPr lang="en-US" dirty="0"/>
              <a:t>Brand Influence: Assess how brand reputation affects pricing.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767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ABA2C-2BAA-402B-84D6-BB3694637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Overview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379D7-8012-4FDE-936E-CFFBBB75EC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17928" y="1990165"/>
            <a:ext cx="5505180" cy="4748377"/>
          </a:xfrm>
        </p:spPr>
        <p:txBody>
          <a:bodyPr>
            <a:normAutofit fontScale="40000" lnSpcReduction="20000"/>
          </a:bodyPr>
          <a:lstStyle/>
          <a:p>
            <a:r>
              <a:rPr lang="en-US" sz="3800" b="1" dirty="0"/>
              <a:t>Dataset Description:</a:t>
            </a:r>
          </a:p>
          <a:p>
            <a:r>
              <a:rPr lang="en-US" sz="3800" b="1" dirty="0"/>
              <a:t>Data Attributes</a:t>
            </a:r>
          </a:p>
          <a:p>
            <a:r>
              <a:rPr lang="en-US" sz="3800" b="1" dirty="0"/>
              <a:t>Key Features:</a:t>
            </a:r>
            <a:endParaRPr lang="en-US" sz="3800" dirty="0"/>
          </a:p>
          <a:p>
            <a:pPr lvl="1"/>
            <a:r>
              <a:rPr lang="en-US" sz="3800" b="1" dirty="0"/>
              <a:t>Brand:</a:t>
            </a:r>
            <a:r>
              <a:rPr lang="en-US" sz="3800" dirty="0"/>
              <a:t> Manufacturer (e.g., Dell, HP, Apple)</a:t>
            </a:r>
          </a:p>
          <a:p>
            <a:pPr lvl="1"/>
            <a:r>
              <a:rPr lang="en-US" sz="3800" b="1" dirty="0"/>
              <a:t>Processor Type:</a:t>
            </a:r>
            <a:r>
              <a:rPr lang="en-US" sz="3800" dirty="0"/>
              <a:t> Processor details (e.g., Intel i5, AMD Ryzen 7)</a:t>
            </a:r>
          </a:p>
          <a:p>
            <a:pPr lvl="1"/>
            <a:r>
              <a:rPr lang="en-US" sz="3800" b="1" dirty="0"/>
              <a:t>RAM:</a:t>
            </a:r>
            <a:r>
              <a:rPr lang="en-US" sz="3800" dirty="0"/>
              <a:t> Memory size in GB</a:t>
            </a:r>
          </a:p>
          <a:p>
            <a:pPr lvl="1"/>
            <a:r>
              <a:rPr lang="en-US" sz="3800" b="1" dirty="0"/>
              <a:t>Storage:</a:t>
            </a:r>
            <a:r>
              <a:rPr lang="en-US" sz="3800" dirty="0"/>
              <a:t> Type and capacity (e.g., 256GB SSD)</a:t>
            </a:r>
          </a:p>
          <a:p>
            <a:pPr lvl="1"/>
            <a:r>
              <a:rPr lang="en-US" sz="3800" b="1" dirty="0"/>
              <a:t>Screen Size:</a:t>
            </a:r>
            <a:r>
              <a:rPr lang="en-US" sz="3800" dirty="0"/>
              <a:t> Size of the screen in inches</a:t>
            </a:r>
          </a:p>
          <a:p>
            <a:pPr lvl="1"/>
            <a:r>
              <a:rPr lang="en-US" sz="3800" b="1" dirty="0"/>
              <a:t>Resolution:</a:t>
            </a:r>
            <a:r>
              <a:rPr lang="en-US" sz="3800" dirty="0"/>
              <a:t> Screen resolution (e.g., 1920x1080)</a:t>
            </a:r>
          </a:p>
          <a:p>
            <a:pPr lvl="1"/>
            <a:r>
              <a:rPr lang="en-US" sz="3800" b="1" dirty="0"/>
              <a:t>Graphics:</a:t>
            </a:r>
            <a:r>
              <a:rPr lang="en-US" sz="3800" dirty="0"/>
              <a:t> Type of graphics card (e.g., integrated, dedicated)</a:t>
            </a:r>
          </a:p>
          <a:p>
            <a:pPr lvl="1"/>
            <a:r>
              <a:rPr lang="en-US" sz="3800" b="1" dirty="0"/>
              <a:t>Price:</a:t>
            </a:r>
            <a:r>
              <a:rPr lang="en-US" sz="3800" dirty="0"/>
              <a:t> Laptop price in dollars (target variable)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522E5F0-E1BE-461C-A4B7-D5F83695B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122" y="2070846"/>
            <a:ext cx="6597878" cy="4509247"/>
          </a:xfrm>
        </p:spPr>
        <p:txBody>
          <a:bodyPr>
            <a:normAutofit fontScale="40000" lnSpcReduction="20000"/>
          </a:bodyPr>
          <a:lstStyle/>
          <a:p>
            <a:r>
              <a:rPr lang="en-US" sz="4000" b="1" u="sng" dirty="0"/>
              <a:t>Statistics and Summary</a:t>
            </a:r>
          </a:p>
          <a:p>
            <a:r>
              <a:rPr lang="en-US" sz="4000" b="1" u="sng" dirty="0"/>
              <a:t>Basic Statistics</a:t>
            </a:r>
            <a:r>
              <a:rPr lang="en-US" sz="4000" b="1" dirty="0"/>
              <a:t>:</a:t>
            </a:r>
            <a:endParaRPr lang="en-US" sz="4000" dirty="0"/>
          </a:p>
          <a:p>
            <a:r>
              <a:rPr lang="en-US" sz="4000" b="1" dirty="0"/>
              <a:t>Total Records:</a:t>
            </a:r>
            <a:r>
              <a:rPr lang="en-US" sz="4000" dirty="0"/>
              <a:t> 1303 laptops</a:t>
            </a:r>
          </a:p>
          <a:p>
            <a:r>
              <a:rPr lang="en-US" sz="4000" b="1" dirty="0"/>
              <a:t>Number of Features:</a:t>
            </a:r>
            <a:r>
              <a:rPr lang="en-US" sz="4000" dirty="0"/>
              <a:t> 8 features</a:t>
            </a:r>
          </a:p>
          <a:p>
            <a:r>
              <a:rPr lang="en-US" sz="4000" b="1" dirty="0"/>
              <a:t>Price Range:</a:t>
            </a:r>
            <a:r>
              <a:rPr lang="en-US" sz="4000" dirty="0"/>
              <a:t> $150 - $2400</a:t>
            </a:r>
          </a:p>
          <a:p>
            <a:r>
              <a:rPr lang="en-US" sz="4000" b="1" u="sng" dirty="0"/>
              <a:t>Key Statistics</a:t>
            </a:r>
            <a:r>
              <a:rPr lang="en-US" sz="4000" b="1" dirty="0"/>
              <a:t>:</a:t>
            </a:r>
            <a:endParaRPr lang="en-US" sz="4000" dirty="0"/>
          </a:p>
          <a:p>
            <a:r>
              <a:rPr lang="en-US" sz="4000" b="1" dirty="0"/>
              <a:t>Average Price:</a:t>
            </a:r>
            <a:r>
              <a:rPr lang="en-US" sz="4000" dirty="0"/>
              <a:t> $1129</a:t>
            </a:r>
          </a:p>
          <a:p>
            <a:r>
              <a:rPr lang="en-US" sz="4000" b="1" dirty="0"/>
              <a:t>Median RAM:</a:t>
            </a:r>
            <a:r>
              <a:rPr lang="en-US" sz="4000" dirty="0"/>
              <a:t> 8GB</a:t>
            </a:r>
          </a:p>
          <a:p>
            <a:r>
              <a:rPr lang="en-US" sz="4000" b="1" dirty="0"/>
              <a:t>Most Common Brand:</a:t>
            </a:r>
            <a:r>
              <a:rPr lang="en-US" sz="4000" dirty="0"/>
              <a:t> Dell</a:t>
            </a:r>
          </a:p>
          <a:p>
            <a:r>
              <a:rPr lang="en-US" sz="4000" b="1" dirty="0"/>
              <a:t>Unique Values in Categorical Features:</a:t>
            </a:r>
            <a:endParaRPr lang="en-US" sz="4000" dirty="0"/>
          </a:p>
          <a:p>
            <a:r>
              <a:rPr lang="en-US" sz="4000" b="1" dirty="0"/>
              <a:t>Brands:</a:t>
            </a:r>
            <a:r>
              <a:rPr lang="en-US" sz="4000" dirty="0"/>
              <a:t> 19 unique brands</a:t>
            </a:r>
          </a:p>
          <a:p>
            <a:r>
              <a:rPr lang="en-US" sz="4000" b="1" dirty="0"/>
              <a:t>Processor Types:</a:t>
            </a:r>
            <a:r>
              <a:rPr lang="en-US" sz="4000" dirty="0"/>
              <a:t> 20 unique processors</a:t>
            </a:r>
          </a:p>
          <a:p>
            <a:r>
              <a:rPr lang="en-US" sz="4000" b="1" dirty="0"/>
              <a:t>Additional Insights:</a:t>
            </a:r>
            <a:endParaRPr lang="en-US" sz="4000" dirty="0"/>
          </a:p>
          <a:p>
            <a:r>
              <a:rPr lang="en-US" sz="4000" b="1" dirty="0"/>
              <a:t>Most Common Processor:</a:t>
            </a:r>
            <a:r>
              <a:rPr lang="en-US" sz="4000" dirty="0"/>
              <a:t> Intel i5</a:t>
            </a:r>
          </a:p>
          <a:p>
            <a:r>
              <a:rPr lang="en-US" sz="4000" b="1" dirty="0"/>
              <a:t>Most Common Storage Type:</a:t>
            </a:r>
            <a:r>
              <a:rPr lang="en-US" sz="4000" dirty="0"/>
              <a:t> SSD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65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F68F0F-7D4A-45EB-95F5-EC7FF79F0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8988" y="3532095"/>
            <a:ext cx="4520311" cy="305058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5FD36E-3A6B-4046-9855-C89681305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6939"/>
            <a:ext cx="10546994" cy="2748967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82675DA-E226-4021-9073-8897E82CB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0607"/>
            <a:ext cx="9613861" cy="49884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Exploratory Data Analysis :</a:t>
            </a:r>
          </a:p>
        </p:txBody>
      </p:sp>
    </p:spTree>
    <p:extLst>
      <p:ext uri="{BB962C8B-B14F-4D97-AF65-F5344CB8AC3E}">
        <p14:creationId xmlns:p14="http://schemas.microsoft.com/office/powerpoint/2010/main" val="3628845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9A57-DAEB-464C-A046-8779DD9F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Preprocessing 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563F8-D161-4BA1-BFD7-6F1BD2192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880103" cy="4144609"/>
          </a:xfrm>
        </p:spPr>
        <p:txBody>
          <a:bodyPr/>
          <a:lstStyle/>
          <a:p>
            <a:pPr marL="0" indent="0">
              <a:buNone/>
            </a:pPr>
            <a:br>
              <a:rPr lang="en-US" dirty="0"/>
            </a:br>
            <a:r>
              <a:rPr lang="en-US" b="1" dirty="0"/>
              <a:t>Content:</a:t>
            </a:r>
            <a:endParaRPr lang="en-US" dirty="0"/>
          </a:p>
          <a:p>
            <a:r>
              <a:rPr lang="en-US" b="1" dirty="0"/>
              <a:t>Handling Missing Values: </a:t>
            </a:r>
            <a:r>
              <a:rPr lang="en-US" dirty="0"/>
              <a:t>Most of the values are to be missing in entire row so simply drop that rows.</a:t>
            </a:r>
          </a:p>
          <a:p>
            <a:r>
              <a:rPr lang="en-US" b="1" dirty="0"/>
              <a:t>Encoding Categorical Variables :</a:t>
            </a:r>
            <a:r>
              <a:rPr lang="en-US" altLang="en-US" dirty="0">
                <a:solidFill>
                  <a:srgbClr val="212121"/>
                </a:solidFill>
                <a:latin typeface="var(--colab-code-font-family)"/>
              </a:rPr>
              <a:t> 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212121"/>
                </a:solidFill>
                <a:latin typeface="var(--colab-code-font-family)"/>
              </a:rPr>
              <a:t>                   </a:t>
            </a:r>
            <a:r>
              <a:rPr lang="en-US" altLang="en-US" dirty="0">
                <a:latin typeface="var(--colab-code-font-family)"/>
              </a:rPr>
              <a:t>Company', 'TypeName', 'Inches', '</a:t>
            </a:r>
            <a:r>
              <a:rPr lang="en-US" altLang="en-US" dirty="0" err="1">
                <a:latin typeface="var(--colab-code-font-family)"/>
              </a:rPr>
              <a:t>ScreenResolution</a:t>
            </a:r>
            <a:r>
              <a:rPr lang="en-US" altLang="en-US" dirty="0">
                <a:latin typeface="var(--colab-code-font-family)"/>
              </a:rPr>
              <a:t>', '</a:t>
            </a:r>
            <a:r>
              <a:rPr lang="en-US" altLang="en-US" dirty="0" err="1">
                <a:latin typeface="var(--colab-code-font-family)"/>
              </a:rPr>
              <a:t>Cpu</a:t>
            </a:r>
            <a:r>
              <a:rPr lang="en-US" altLang="en-US" dirty="0">
                <a:latin typeface="var(--colab-code-font-family)"/>
              </a:rPr>
              <a:t>', 'Ram', 'Memory', '</a:t>
            </a:r>
            <a:r>
              <a:rPr lang="en-US" altLang="en-US" dirty="0" err="1">
                <a:latin typeface="var(--colab-code-font-family)"/>
              </a:rPr>
              <a:t>Gpu</a:t>
            </a:r>
            <a:r>
              <a:rPr lang="en-US" altLang="en-US" dirty="0">
                <a:latin typeface="var(--colab-code-font-family)"/>
              </a:rPr>
              <a:t>', '</a:t>
            </a:r>
            <a:r>
              <a:rPr lang="en-US" altLang="en-US" dirty="0" err="1">
                <a:latin typeface="var(--colab-code-font-family)"/>
              </a:rPr>
              <a:t>OpSys</a:t>
            </a:r>
            <a:r>
              <a:rPr lang="en-US" altLang="en-US" dirty="0">
                <a:latin typeface="var(--colab-code-font-family)"/>
              </a:rPr>
              <a:t>', 'Weight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572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9A57-DAEB-464C-A046-8779DD9F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Feature Engineering 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D563F8-D161-4BA1-BFD7-6F1BD2192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880103" cy="41446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New Features: </a:t>
            </a:r>
            <a:r>
              <a:rPr lang="en-US" sz="1500" b="1" dirty="0"/>
              <a:t>['Inches', '</a:t>
            </a:r>
            <a:r>
              <a:rPr lang="en-US" sz="1500" b="1" dirty="0" err="1"/>
              <a:t>Cpu</a:t>
            </a:r>
            <a:r>
              <a:rPr lang="en-US" sz="1500" b="1" dirty="0"/>
              <a:t>', 'Ram', 'Memory', '</a:t>
            </a:r>
            <a:r>
              <a:rPr lang="en-US" sz="1500" b="1" dirty="0" err="1"/>
              <a:t>Gpu</a:t>
            </a:r>
            <a:r>
              <a:rPr lang="en-US" sz="1500" b="1" dirty="0"/>
              <a:t>', 'Weight', 'Price '</a:t>
            </a:r>
            <a:r>
              <a:rPr lang="en-US" sz="1500" b="1" dirty="0" err="1"/>
              <a:t>Company_Apple</a:t>
            </a:r>
            <a:r>
              <a:rPr lang="en-US" sz="1500" b="1" dirty="0"/>
              <a:t>', '</a:t>
            </a:r>
            <a:r>
              <a:rPr lang="en-US" sz="1500" b="1" dirty="0" err="1"/>
              <a:t>Company_Asus</a:t>
            </a:r>
            <a:r>
              <a:rPr lang="en-US" sz="1500" b="1" dirty="0"/>
              <a:t>', '</a:t>
            </a:r>
            <a:r>
              <a:rPr lang="en-US" sz="1500" b="1" dirty="0" err="1"/>
              <a:t>Company_Chuwi</a:t>
            </a:r>
            <a:r>
              <a:rPr lang="en-US" sz="1500" b="1" dirty="0"/>
              <a:t>', '</a:t>
            </a:r>
            <a:r>
              <a:rPr lang="en-US" sz="1500" b="1" dirty="0" err="1"/>
              <a:t>Company_Dell</a:t>
            </a:r>
            <a:r>
              <a:rPr lang="en-US" sz="1500" b="1" dirty="0"/>
              <a:t>' '</a:t>
            </a:r>
            <a:r>
              <a:rPr lang="en-US" sz="1500" b="1" dirty="0" err="1"/>
              <a:t>Company_Fujitsu</a:t>
            </a:r>
            <a:r>
              <a:rPr lang="en-US" sz="1500" b="1" dirty="0"/>
              <a:t>', '</a:t>
            </a:r>
            <a:r>
              <a:rPr lang="en-US" sz="1500" b="1" dirty="0" err="1"/>
              <a:t>Company_Google</a:t>
            </a:r>
            <a:r>
              <a:rPr lang="en-US" sz="1500" b="1" dirty="0"/>
              <a:t>', '</a:t>
            </a:r>
            <a:r>
              <a:rPr lang="en-US" sz="1500" b="1" dirty="0" err="1"/>
              <a:t>Company_HP</a:t>
            </a:r>
            <a:r>
              <a:rPr lang="en-US" sz="1500" b="1" dirty="0"/>
              <a:t>', '</a:t>
            </a:r>
            <a:r>
              <a:rPr lang="en-US" sz="1500" b="1" dirty="0" err="1"/>
              <a:t>Company_Huawei</a:t>
            </a:r>
            <a:r>
              <a:rPr lang="en-US" sz="1500" b="1" dirty="0"/>
              <a:t>',  '</a:t>
            </a:r>
            <a:r>
              <a:rPr lang="en-US" sz="1500" b="1" dirty="0" err="1"/>
              <a:t>Company_LG</a:t>
            </a:r>
            <a:r>
              <a:rPr lang="en-US" sz="1500" b="1" dirty="0"/>
              <a:t>', '</a:t>
            </a:r>
            <a:r>
              <a:rPr lang="en-US" sz="1500" b="1" dirty="0" err="1"/>
              <a:t>Company_Lenovo</a:t>
            </a:r>
            <a:r>
              <a:rPr lang="en-US" sz="1500" b="1" dirty="0"/>
              <a:t>', '</a:t>
            </a:r>
            <a:r>
              <a:rPr lang="en-US" sz="1500" b="1" dirty="0" err="1"/>
              <a:t>Company_MSI</a:t>
            </a:r>
            <a:r>
              <a:rPr lang="en-US" sz="1500" b="1" dirty="0"/>
              <a:t>', 'Company_Mediacom','</a:t>
            </a:r>
            <a:r>
              <a:rPr lang="en-US" sz="1500" b="1" dirty="0" err="1"/>
              <a:t>Company_Microsoft</a:t>
            </a:r>
            <a:r>
              <a:rPr lang="en-US" sz="1500" b="1" dirty="0"/>
              <a:t>', '</a:t>
            </a:r>
            <a:r>
              <a:rPr lang="en-US" sz="1500" b="1" dirty="0" err="1"/>
              <a:t>Company_Razer</a:t>
            </a:r>
            <a:r>
              <a:rPr lang="en-US" sz="1500" b="1" dirty="0"/>
              <a:t>', '</a:t>
            </a:r>
            <a:r>
              <a:rPr lang="en-US" sz="1500" b="1" dirty="0" err="1"/>
              <a:t>Company_Samsung</a:t>
            </a:r>
            <a:r>
              <a:rPr lang="en-US" sz="1500" b="1" dirty="0"/>
              <a:t>'  '</a:t>
            </a:r>
            <a:r>
              <a:rPr lang="en-US" sz="1500" b="1" dirty="0" err="1"/>
              <a:t>Company_Toshiba</a:t>
            </a:r>
            <a:r>
              <a:rPr lang="en-US" sz="1500" b="1" dirty="0"/>
              <a:t>', '</a:t>
            </a:r>
            <a:r>
              <a:rPr lang="en-US" sz="1500" b="1" dirty="0" err="1"/>
              <a:t>Company_Vero</a:t>
            </a:r>
            <a:r>
              <a:rPr lang="en-US" sz="1500" b="1" dirty="0"/>
              <a:t>', '</a:t>
            </a:r>
            <a:r>
              <a:rPr lang="en-US" sz="1500" b="1" dirty="0" err="1"/>
              <a:t>Company_Xiaomi</a:t>
            </a:r>
            <a:r>
              <a:rPr lang="en-US" sz="1500" b="1" dirty="0"/>
              <a:t>', '</a:t>
            </a:r>
            <a:r>
              <a:rPr lang="en-US" sz="1500" b="1" dirty="0" err="1"/>
              <a:t>TypeName_Gaming</a:t>
            </a:r>
            <a:r>
              <a:rPr lang="en-US" sz="1500" b="1" dirty="0"/>
              <a:t>',  '</a:t>
            </a:r>
            <a:r>
              <a:rPr lang="en-US" sz="1500" b="1" dirty="0" err="1"/>
              <a:t>TypeName_Netbook</a:t>
            </a:r>
            <a:r>
              <a:rPr lang="en-US" sz="1500" b="1" dirty="0"/>
              <a:t>', '</a:t>
            </a:r>
            <a:r>
              <a:rPr lang="en-US" sz="1500" b="1" dirty="0" err="1"/>
              <a:t>TypeName_Notebook</a:t>
            </a:r>
            <a:r>
              <a:rPr lang="en-US" sz="1500" b="1" dirty="0"/>
              <a:t>', '</a:t>
            </a:r>
            <a:r>
              <a:rPr lang="en-US" sz="1500" b="1" dirty="0" err="1"/>
              <a:t>TypeName_Ultrabook</a:t>
            </a:r>
            <a:r>
              <a:rPr lang="en-US" sz="1500" b="1" dirty="0"/>
              <a:t>',  '</a:t>
            </a:r>
            <a:r>
              <a:rPr lang="en-US" sz="1500" b="1" dirty="0" err="1"/>
              <a:t>TypeName_Workstation</a:t>
            </a:r>
            <a:r>
              <a:rPr lang="en-US" sz="1500" b="1" dirty="0"/>
              <a:t>', '</a:t>
            </a:r>
            <a:r>
              <a:rPr lang="en-US" sz="1500" b="1" dirty="0" err="1"/>
              <a:t>OpSys_Chrome</a:t>
            </a:r>
            <a:r>
              <a:rPr lang="en-US" sz="1500" b="1" dirty="0"/>
              <a:t> OS', '</a:t>
            </a:r>
            <a:r>
              <a:rPr lang="en-US" sz="1500" b="1" dirty="0" err="1"/>
              <a:t>OpSys_Linux</a:t>
            </a:r>
            <a:r>
              <a:rPr lang="en-US" sz="1500" b="1" dirty="0"/>
              <a:t>', '</a:t>
            </a:r>
            <a:r>
              <a:rPr lang="en-US" sz="1500" b="1" dirty="0" err="1"/>
              <a:t>OpSys_Mac</a:t>
            </a:r>
            <a:r>
              <a:rPr lang="en-US" sz="1500" b="1" dirty="0"/>
              <a:t> OS X', '</a:t>
            </a:r>
            <a:r>
              <a:rPr lang="en-US" sz="1500" b="1" dirty="0" err="1"/>
              <a:t>OpSys_No</a:t>
            </a:r>
            <a:r>
              <a:rPr lang="en-US" sz="1500" b="1" dirty="0"/>
              <a:t> OS', '</a:t>
            </a:r>
            <a:r>
              <a:rPr lang="en-US" sz="1500" b="1" dirty="0" err="1"/>
              <a:t>OpSys_Windows</a:t>
            </a:r>
            <a:r>
              <a:rPr lang="en-US" sz="1500" b="1" dirty="0"/>
              <a:t> 10', '</a:t>
            </a:r>
            <a:r>
              <a:rPr lang="en-US" sz="1500" b="1" dirty="0" err="1"/>
              <a:t>OpSys_Windows</a:t>
            </a:r>
            <a:r>
              <a:rPr lang="en-US" sz="1500" b="1" dirty="0"/>
              <a:t> 10 S', '</a:t>
            </a:r>
            <a:r>
              <a:rPr lang="en-US" sz="1500" b="1" dirty="0" err="1"/>
              <a:t>OpSys_Windows</a:t>
            </a:r>
            <a:r>
              <a:rPr lang="en-US" sz="1500" b="1" dirty="0"/>
              <a:t> 7', '</a:t>
            </a:r>
            <a:r>
              <a:rPr lang="en-US" sz="1500" b="1" dirty="0" err="1"/>
              <a:t>OpSys_macOS</a:t>
            </a:r>
            <a:r>
              <a:rPr lang="en-US" sz="1500" b="1" dirty="0"/>
              <a:t>',  '</a:t>
            </a:r>
            <a:r>
              <a:rPr lang="en-US" sz="1500" b="1" dirty="0" err="1"/>
              <a:t>Resolution_Width</a:t>
            </a:r>
            <a:r>
              <a:rPr lang="en-US" sz="1500" b="1" dirty="0"/>
              <a:t>', '</a:t>
            </a:r>
            <a:r>
              <a:rPr lang="en-US" sz="1500" b="1" dirty="0" err="1"/>
              <a:t>Resolution_Height</a:t>
            </a:r>
            <a:r>
              <a:rPr lang="en-US" sz="1500" b="1" dirty="0"/>
              <a:t>', '</a:t>
            </a:r>
            <a:r>
              <a:rPr lang="en-US" sz="1500" b="1" dirty="0" err="1"/>
              <a:t>Memory_Numeric</a:t>
            </a:r>
            <a:r>
              <a:rPr lang="en-US" sz="1500" b="1" dirty="0"/>
              <a:t>', '</a:t>
            </a:r>
            <a:r>
              <a:rPr lang="en-US" sz="1500" b="1" dirty="0" err="1"/>
              <a:t>Cpu_Speed</a:t>
            </a:r>
            <a:r>
              <a:rPr lang="en-US" sz="1500" b="1" dirty="0"/>
              <a:t>', '</a:t>
            </a:r>
            <a:r>
              <a:rPr lang="en-US" sz="1500" b="1" dirty="0" err="1"/>
              <a:t>Gpu_Model_ARM</a:t>
            </a:r>
            <a:r>
              <a:rPr lang="en-US" sz="1500" b="1" dirty="0"/>
              <a:t>', '</a:t>
            </a:r>
            <a:r>
              <a:rPr lang="en-US" sz="1500" b="1" dirty="0" err="1"/>
              <a:t>Gpu_Model_Intel</a:t>
            </a:r>
            <a:r>
              <a:rPr lang="en-US" sz="1500" b="1" dirty="0"/>
              <a:t>', '</a:t>
            </a:r>
            <a:r>
              <a:rPr lang="en-US" sz="1500" b="1" dirty="0" err="1"/>
              <a:t>Gpu_Model_Nvidia</a:t>
            </a:r>
            <a:r>
              <a:rPr lang="en-US" sz="1500" b="1" dirty="0"/>
              <a:t>’]</a:t>
            </a:r>
          </a:p>
          <a:p>
            <a:pPr marL="0" indent="0">
              <a:buNone/>
            </a:pPr>
            <a:r>
              <a:rPr lang="en-US" sz="2500" b="1" dirty="0"/>
              <a:t>Among all features most correlation with price:</a:t>
            </a:r>
          </a:p>
          <a:p>
            <a:pPr marL="0" indent="0">
              <a:buNone/>
            </a:pPr>
            <a:r>
              <a:rPr lang="en-US" sz="1200" dirty="0"/>
              <a:t>["</a:t>
            </a:r>
            <a:r>
              <a:rPr lang="en-US" sz="1500" dirty="0"/>
              <a:t>Weight","</a:t>
            </a:r>
            <a:r>
              <a:rPr lang="en-US" sz="1500" dirty="0" err="1"/>
              <a:t>Company_Apple</a:t>
            </a:r>
            <a:r>
              <a:rPr lang="en-US" sz="1500" dirty="0"/>
              <a:t>", "</a:t>
            </a:r>
            <a:r>
              <a:rPr lang="en-US" sz="1500" dirty="0" err="1"/>
              <a:t>Company_Fujitsu</a:t>
            </a:r>
            <a:r>
              <a:rPr lang="en-US" sz="1500" dirty="0"/>
              <a:t>", "Company_Google","</a:t>
            </a:r>
            <a:r>
              <a:rPr lang="en-US" sz="1500" dirty="0" err="1"/>
              <a:t>Company_HP</a:t>
            </a:r>
            <a:r>
              <a:rPr lang="en-US" sz="1500" dirty="0"/>
              <a:t>",</a:t>
            </a:r>
          </a:p>
          <a:p>
            <a:pPr marL="0" indent="0">
              <a:buNone/>
            </a:pPr>
            <a:r>
              <a:rPr lang="en-US" sz="1500" dirty="0"/>
              <a:t> "Company_Huawei","</a:t>
            </a:r>
            <a:r>
              <a:rPr lang="en-US" sz="1500" dirty="0" err="1"/>
              <a:t>Company_Lenovo</a:t>
            </a:r>
            <a:r>
              <a:rPr lang="en-US" sz="1500" dirty="0"/>
              <a:t>", "Company_MSI","Company_Mediacom","</a:t>
            </a:r>
            <a:r>
              <a:rPr lang="en-US" sz="1500" dirty="0" err="1"/>
              <a:t>Company_Microsoft</a:t>
            </a:r>
            <a:r>
              <a:rPr lang="en-US" sz="1500" dirty="0"/>
              <a:t>",</a:t>
            </a:r>
          </a:p>
          <a:p>
            <a:pPr marL="0" indent="0">
              <a:buNone/>
            </a:pPr>
            <a:r>
              <a:rPr lang="en-US" sz="1500" dirty="0"/>
              <a:t>"</a:t>
            </a:r>
            <a:r>
              <a:rPr lang="en-US" sz="1500" dirty="0" err="1"/>
              <a:t>Company_Vero</a:t>
            </a:r>
            <a:r>
              <a:rPr lang="en-US" sz="1500" dirty="0"/>
              <a:t>", "</a:t>
            </a:r>
            <a:r>
              <a:rPr lang="en-US" sz="1500" dirty="0" err="1"/>
              <a:t>TypeName_Netbook</a:t>
            </a:r>
            <a:r>
              <a:rPr lang="en-US" sz="1500" dirty="0"/>
              <a:t>", "TypeName_Notebook","</a:t>
            </a:r>
            <a:r>
              <a:rPr lang="en-US" sz="1500" dirty="0" err="1"/>
              <a:t>TypeName_Ultrabook</a:t>
            </a:r>
            <a:r>
              <a:rPr lang="en-US" sz="1500" dirty="0"/>
              <a:t>",</a:t>
            </a:r>
          </a:p>
          <a:p>
            <a:pPr marL="0" indent="0">
              <a:buNone/>
            </a:pPr>
            <a:r>
              <a:rPr lang="en-US" sz="1500" dirty="0"/>
              <a:t> "</a:t>
            </a:r>
            <a:r>
              <a:rPr lang="en-US" sz="1500" dirty="0" err="1"/>
              <a:t>TypeName_Workstation</a:t>
            </a:r>
            <a:r>
              <a:rPr lang="en-US" sz="1500" dirty="0"/>
              <a:t>", "</a:t>
            </a:r>
            <a:r>
              <a:rPr lang="en-US" sz="1500" dirty="0" err="1"/>
              <a:t>OpSys_Windows</a:t>
            </a:r>
            <a:r>
              <a:rPr lang="en-US" sz="1500" dirty="0"/>
              <a:t> 10 S","OpSys_macOS","</a:t>
            </a:r>
            <a:r>
              <a:rPr lang="en-US" sz="1500" dirty="0" err="1"/>
              <a:t>Resolution_Width</a:t>
            </a:r>
            <a:r>
              <a:rPr lang="en-US" sz="1500" dirty="0"/>
              <a:t>", "Resolution_Height","Cpu_Speed","Gpu_Model_ARM","Gpu_Model_Nvidia“]</a:t>
            </a:r>
          </a:p>
        </p:txBody>
      </p:sp>
    </p:spTree>
    <p:extLst>
      <p:ext uri="{BB962C8B-B14F-4D97-AF65-F5344CB8AC3E}">
        <p14:creationId xmlns:p14="http://schemas.microsoft.com/office/powerpoint/2010/main" val="349783406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495</TotalTime>
  <Words>758</Words>
  <Application>Microsoft Office PowerPoint</Application>
  <PresentationFormat>Widescreen</PresentationFormat>
  <Paragraphs>79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Roboto</vt:lpstr>
      <vt:lpstr>SofiaPro</vt:lpstr>
      <vt:lpstr>Trebuchet MS</vt:lpstr>
      <vt:lpstr>var(--colab-code-font-family)</vt:lpstr>
      <vt:lpstr>Wingdings</vt:lpstr>
      <vt:lpstr>Berlin</vt:lpstr>
      <vt:lpstr>Predicting Laptop Price</vt:lpstr>
      <vt:lpstr>AGENDA</vt:lpstr>
      <vt:lpstr>TOOLS :</vt:lpstr>
      <vt:lpstr>INTRODUCTION</vt:lpstr>
      <vt:lpstr>Business Context</vt:lpstr>
      <vt:lpstr>Data Overview :</vt:lpstr>
      <vt:lpstr>Exploratory Data Analysis :</vt:lpstr>
      <vt:lpstr>Data Preprocessing :</vt:lpstr>
      <vt:lpstr>Feature Engineering :</vt:lpstr>
      <vt:lpstr>Model Selection :</vt:lpstr>
      <vt:lpstr>Visual Representation :</vt:lpstr>
      <vt:lpstr>Hyper Parameter Tuning 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Laptop Price</dc:title>
  <dc:creator>MANJU</dc:creator>
  <cp:lastModifiedBy>MANJU</cp:lastModifiedBy>
  <cp:revision>20</cp:revision>
  <dcterms:created xsi:type="dcterms:W3CDTF">2024-05-28T12:53:48Z</dcterms:created>
  <dcterms:modified xsi:type="dcterms:W3CDTF">2024-07-20T08:55:01Z</dcterms:modified>
</cp:coreProperties>
</file>